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  <p:sldMasterId id="2147483677" r:id="rId5"/>
    <p:sldMasterId id="214748367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6858000" cx="12192000"/>
  <p:notesSz cx="6858000" cy="9144000"/>
  <p:embeddedFontLst>
    <p:embeddedFont>
      <p:font typeface="Roboto Serif"/>
      <p:regular r:id="rId15"/>
      <p:bold r:id="rId16"/>
      <p:italic r:id="rId17"/>
      <p:boldItalic r:id="rId18"/>
    </p:embeddedFont>
    <p:embeddedFont>
      <p:font typeface="Playfair Display"/>
      <p:regular r:id="rId19"/>
      <p:bold r:id="rId20"/>
      <p:italic r:id="rId21"/>
      <p:boldItalic r:id="rId22"/>
    </p:embeddedFont>
    <p:embeddedFont>
      <p:font typeface="Roboto Serif ExtraBold"/>
      <p:bold r:id="rId23"/>
      <p:boldItalic r:id="rId24"/>
    </p:embeddedFont>
    <p:embeddedFont>
      <p:font typeface="Roboto Serif SemiBol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78">
          <p15:clr>
            <a:srgbClr val="A4A3A4"/>
          </p15:clr>
        </p15:guide>
        <p15:guide id="4" pos="6879">
          <p15:clr>
            <a:srgbClr val="A4A3A4"/>
          </p15:clr>
        </p15:guide>
        <p15:guide id="5" orient="horz" pos="3838">
          <p15:clr>
            <a:srgbClr val="A4A3A4"/>
          </p15:clr>
        </p15:guide>
        <p15:guide id="6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778"/>
        <p:guide pos="6879"/>
        <p:guide pos="3838" orient="horz"/>
        <p:guide pos="48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RobotoSerifExtraBold-boldItalic.fntdata"/><Relationship Id="rId23" Type="http://schemas.openxmlformats.org/officeDocument/2006/relationships/font" Target="fonts/RobotoSerifExtraBold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SerifSemiBold-bold.fntdata"/><Relationship Id="rId25" Type="http://schemas.openxmlformats.org/officeDocument/2006/relationships/font" Target="fonts/RobotoSerifSemiBold-regular.fntdata"/><Relationship Id="rId28" Type="http://schemas.openxmlformats.org/officeDocument/2006/relationships/font" Target="fonts/RobotoSerifSemiBold-boldItalic.fntdata"/><Relationship Id="rId27" Type="http://schemas.openxmlformats.org/officeDocument/2006/relationships/font" Target="fonts/RobotoSerifSemiBold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font" Target="fonts/RobotoSerif-regular.fntdata"/><Relationship Id="rId14" Type="http://schemas.openxmlformats.org/officeDocument/2006/relationships/slide" Target="slides/slide7.xml"/><Relationship Id="rId17" Type="http://schemas.openxmlformats.org/officeDocument/2006/relationships/font" Target="fonts/RobotoSerif-italic.fntdata"/><Relationship Id="rId16" Type="http://schemas.openxmlformats.org/officeDocument/2006/relationships/font" Target="fonts/RobotoSerif-bold.fntdata"/><Relationship Id="rId19" Type="http://schemas.openxmlformats.org/officeDocument/2006/relationships/font" Target="fonts/PlayfairDisplay-regular.fntdata"/><Relationship Id="rId18" Type="http://schemas.openxmlformats.org/officeDocument/2006/relationships/font" Target="fonts/RobotoSerif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ae6534085a_24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ae6534085a_24_2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ae6534085a_24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ae6534085a_24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ae64a2893e_0_3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ae64a2893e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ae6534085a_24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ae6534085a_24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Popular innovations - Theme parks , Disney plus, Cruise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ae6534085a_2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ae6534085a_24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ae64a2893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Network effects</a:t>
            </a:r>
            <a:endParaRPr/>
          </a:p>
        </p:txBody>
      </p:sp>
      <p:sp>
        <p:nvSpPr>
          <p:cNvPr id="271" name="Google Shape;271;g1ae64a2893e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ae64a2893e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ae64a2893e_0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lank">
  <p:cSld name="4_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>
            <p:ph idx="2" type="pic"/>
          </p:nvPr>
        </p:nvSpPr>
        <p:spPr>
          <a:xfrm>
            <a:off x="-217014" y="-298450"/>
            <a:ext cx="5506174" cy="55061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>
            <p:ph idx="2" type="pic"/>
          </p:nvPr>
        </p:nvSpPr>
        <p:spPr>
          <a:xfrm>
            <a:off x="1606036" y="-90261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5"/>
          <p:cNvSpPr/>
          <p:nvPr>
            <p:ph idx="3" type="pic"/>
          </p:nvPr>
        </p:nvSpPr>
        <p:spPr>
          <a:xfrm>
            <a:off x="-395485" y="-119680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5"/>
          <p:cNvSpPr/>
          <p:nvPr>
            <p:ph idx="4" type="pic"/>
          </p:nvPr>
        </p:nvSpPr>
        <p:spPr>
          <a:xfrm>
            <a:off x="3607557" y="-90261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5"/>
          <p:cNvSpPr/>
          <p:nvPr>
            <p:ph idx="5" type="pic"/>
          </p:nvPr>
        </p:nvSpPr>
        <p:spPr>
          <a:xfrm>
            <a:off x="5652123" y="-9949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5"/>
          <p:cNvSpPr/>
          <p:nvPr>
            <p:ph idx="6" type="pic"/>
          </p:nvPr>
        </p:nvSpPr>
        <p:spPr>
          <a:xfrm>
            <a:off x="7625915" y="-9949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5"/>
          <p:cNvSpPr/>
          <p:nvPr>
            <p:ph idx="7" type="pic"/>
          </p:nvPr>
        </p:nvSpPr>
        <p:spPr>
          <a:xfrm>
            <a:off x="9612115" y="-9948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5"/>
          <p:cNvSpPr/>
          <p:nvPr>
            <p:ph idx="8" type="pic"/>
          </p:nvPr>
        </p:nvSpPr>
        <p:spPr>
          <a:xfrm>
            <a:off x="11585906" y="-9949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15"/>
          <p:cNvSpPr/>
          <p:nvPr>
            <p:ph idx="9" type="pic"/>
          </p:nvPr>
        </p:nvSpPr>
        <p:spPr>
          <a:xfrm>
            <a:off x="-395483" y="1993477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5"/>
          <p:cNvSpPr/>
          <p:nvPr>
            <p:ph idx="13" type="pic"/>
          </p:nvPr>
        </p:nvSpPr>
        <p:spPr>
          <a:xfrm>
            <a:off x="1606036" y="1993476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5"/>
          <p:cNvSpPr/>
          <p:nvPr>
            <p:ph idx="14" type="pic"/>
          </p:nvPr>
        </p:nvSpPr>
        <p:spPr>
          <a:xfrm>
            <a:off x="7610596" y="1993476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5"/>
          <p:cNvSpPr/>
          <p:nvPr>
            <p:ph idx="15" type="pic"/>
          </p:nvPr>
        </p:nvSpPr>
        <p:spPr>
          <a:xfrm>
            <a:off x="9612117" y="1993477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15"/>
          <p:cNvSpPr/>
          <p:nvPr>
            <p:ph idx="16" type="pic"/>
          </p:nvPr>
        </p:nvSpPr>
        <p:spPr>
          <a:xfrm>
            <a:off x="11585907" y="1993476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5"/>
          <p:cNvSpPr/>
          <p:nvPr>
            <p:ph idx="17" type="pic"/>
          </p:nvPr>
        </p:nvSpPr>
        <p:spPr>
          <a:xfrm>
            <a:off x="633217" y="3796877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5"/>
          <p:cNvSpPr/>
          <p:nvPr>
            <p:ph idx="18" type="pic"/>
          </p:nvPr>
        </p:nvSpPr>
        <p:spPr>
          <a:xfrm>
            <a:off x="2755109" y="3796877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5"/>
          <p:cNvSpPr/>
          <p:nvPr>
            <p:ph idx="19" type="pic"/>
          </p:nvPr>
        </p:nvSpPr>
        <p:spPr>
          <a:xfrm>
            <a:off x="4957314" y="3796876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5"/>
          <p:cNvSpPr/>
          <p:nvPr>
            <p:ph idx="20" type="pic"/>
          </p:nvPr>
        </p:nvSpPr>
        <p:spPr>
          <a:xfrm>
            <a:off x="6998893" y="3796877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5"/>
          <p:cNvSpPr/>
          <p:nvPr>
            <p:ph idx="21" type="pic"/>
          </p:nvPr>
        </p:nvSpPr>
        <p:spPr>
          <a:xfrm>
            <a:off x="9120784" y="3796877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5"/>
          <p:cNvSpPr/>
          <p:nvPr>
            <p:ph idx="22" type="pic"/>
          </p:nvPr>
        </p:nvSpPr>
        <p:spPr>
          <a:xfrm>
            <a:off x="11242674" y="3796877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5"/>
          <p:cNvSpPr/>
          <p:nvPr>
            <p:ph idx="23" type="pic"/>
          </p:nvPr>
        </p:nvSpPr>
        <p:spPr>
          <a:xfrm>
            <a:off x="10239140" y="5600276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5"/>
          <p:cNvSpPr/>
          <p:nvPr>
            <p:ph idx="24" type="pic"/>
          </p:nvPr>
        </p:nvSpPr>
        <p:spPr>
          <a:xfrm>
            <a:off x="8117249" y="5600276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5"/>
          <p:cNvSpPr/>
          <p:nvPr>
            <p:ph idx="25" type="pic"/>
          </p:nvPr>
        </p:nvSpPr>
        <p:spPr>
          <a:xfrm>
            <a:off x="5995356" y="5600277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15"/>
          <p:cNvSpPr/>
          <p:nvPr>
            <p:ph idx="26" type="pic"/>
          </p:nvPr>
        </p:nvSpPr>
        <p:spPr>
          <a:xfrm>
            <a:off x="3873465" y="5600277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5"/>
          <p:cNvSpPr/>
          <p:nvPr>
            <p:ph idx="27" type="pic"/>
          </p:nvPr>
        </p:nvSpPr>
        <p:spPr>
          <a:xfrm>
            <a:off x="1751573" y="5600277"/>
            <a:ext cx="1550247" cy="155024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lank">
  <p:cSld name="6_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>
            <p:ph idx="2" type="pic"/>
          </p:nvPr>
        </p:nvSpPr>
        <p:spPr>
          <a:xfrm>
            <a:off x="1421800" y="-440902"/>
            <a:ext cx="3704802" cy="370480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Blank">
  <p:cSld name="7_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>
            <p:ph idx="2" type="pic"/>
          </p:nvPr>
        </p:nvSpPr>
        <p:spPr>
          <a:xfrm>
            <a:off x="1348121" y="2014566"/>
            <a:ext cx="1518904" cy="1518904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7"/>
          <p:cNvSpPr/>
          <p:nvPr>
            <p:ph idx="3" type="pic"/>
          </p:nvPr>
        </p:nvSpPr>
        <p:spPr>
          <a:xfrm>
            <a:off x="1348121" y="4472445"/>
            <a:ext cx="1518904" cy="151890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>
            <p:ph idx="2" type="pic"/>
          </p:nvPr>
        </p:nvSpPr>
        <p:spPr>
          <a:xfrm>
            <a:off x="6931025" y="-596900"/>
            <a:ext cx="6322554" cy="565909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>
            <p:ph idx="2" type="pic"/>
          </p:nvPr>
        </p:nvSpPr>
        <p:spPr>
          <a:xfrm>
            <a:off x="1352345" y="910542"/>
            <a:ext cx="3219270" cy="50355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>
            <p:ph idx="2" type="pic"/>
          </p:nvPr>
        </p:nvSpPr>
        <p:spPr>
          <a:xfrm>
            <a:off x="1491826" y="2722921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1"/>
          <p:cNvSpPr/>
          <p:nvPr>
            <p:ph idx="3" type="pic"/>
          </p:nvPr>
        </p:nvSpPr>
        <p:spPr>
          <a:xfrm>
            <a:off x="4046644" y="2722921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1"/>
          <p:cNvSpPr/>
          <p:nvPr>
            <p:ph idx="4" type="pic"/>
          </p:nvPr>
        </p:nvSpPr>
        <p:spPr>
          <a:xfrm>
            <a:off x="6595110" y="2722920"/>
            <a:ext cx="1550247" cy="1550247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/>
          <p:nvPr>
            <p:ph idx="5" type="pic"/>
          </p:nvPr>
        </p:nvSpPr>
        <p:spPr>
          <a:xfrm>
            <a:off x="9143576" y="2722920"/>
            <a:ext cx="1550247" cy="155024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>
            <p:ph idx="2" type="pic"/>
          </p:nvPr>
        </p:nvSpPr>
        <p:spPr>
          <a:xfrm>
            <a:off x="1447211" y="981075"/>
            <a:ext cx="3029400" cy="489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/>
          <p:nvPr>
            <p:ph idx="2" type="pic"/>
          </p:nvPr>
        </p:nvSpPr>
        <p:spPr>
          <a:xfrm>
            <a:off x="6742976" y="-298450"/>
            <a:ext cx="5506200" cy="550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/>
          <p:nvPr>
            <p:ph idx="2" type="pic"/>
          </p:nvPr>
        </p:nvSpPr>
        <p:spPr>
          <a:xfrm>
            <a:off x="1491826" y="2722921"/>
            <a:ext cx="1550100" cy="15501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5"/>
          <p:cNvSpPr/>
          <p:nvPr>
            <p:ph idx="3" type="pic"/>
          </p:nvPr>
        </p:nvSpPr>
        <p:spPr>
          <a:xfrm>
            <a:off x="4046644" y="2722921"/>
            <a:ext cx="1550100" cy="1550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5"/>
          <p:cNvSpPr/>
          <p:nvPr>
            <p:ph idx="4" type="pic"/>
          </p:nvPr>
        </p:nvSpPr>
        <p:spPr>
          <a:xfrm>
            <a:off x="6595110" y="2722920"/>
            <a:ext cx="1550100" cy="1550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5"/>
          <p:cNvSpPr/>
          <p:nvPr>
            <p:ph idx="5" type="pic"/>
          </p:nvPr>
        </p:nvSpPr>
        <p:spPr>
          <a:xfrm>
            <a:off x="9143576" y="2722920"/>
            <a:ext cx="1550100" cy="155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/>
          <p:nvPr>
            <p:ph idx="2" type="pic"/>
          </p:nvPr>
        </p:nvSpPr>
        <p:spPr>
          <a:xfrm>
            <a:off x="1453918" y="3712231"/>
            <a:ext cx="1552500" cy="15525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6"/>
          <p:cNvSpPr/>
          <p:nvPr>
            <p:ph idx="3" type="pic"/>
          </p:nvPr>
        </p:nvSpPr>
        <p:spPr>
          <a:xfrm>
            <a:off x="4012477" y="2935943"/>
            <a:ext cx="1552500" cy="15525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26"/>
          <p:cNvSpPr/>
          <p:nvPr>
            <p:ph idx="4" type="pic"/>
          </p:nvPr>
        </p:nvSpPr>
        <p:spPr>
          <a:xfrm>
            <a:off x="6590433" y="1930894"/>
            <a:ext cx="1552500" cy="1552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6"/>
          <p:cNvSpPr/>
          <p:nvPr>
            <p:ph idx="5" type="pic"/>
          </p:nvPr>
        </p:nvSpPr>
        <p:spPr>
          <a:xfrm>
            <a:off x="9168390" y="860352"/>
            <a:ext cx="1552500" cy="1552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lank">
  <p:cSld name="6_Blank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/>
          <p:nvPr>
            <p:ph idx="2" type="pic"/>
          </p:nvPr>
        </p:nvSpPr>
        <p:spPr>
          <a:xfrm>
            <a:off x="5354626" y="883185"/>
            <a:ext cx="2504100" cy="14370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28"/>
          <p:cNvSpPr/>
          <p:nvPr>
            <p:ph idx="3" type="pic"/>
          </p:nvPr>
        </p:nvSpPr>
        <p:spPr>
          <a:xfrm>
            <a:off x="8307160" y="883185"/>
            <a:ext cx="2504100" cy="14370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8"/>
          <p:cNvSpPr/>
          <p:nvPr>
            <p:ph idx="4" type="pic"/>
          </p:nvPr>
        </p:nvSpPr>
        <p:spPr>
          <a:xfrm>
            <a:off x="5354626" y="2710545"/>
            <a:ext cx="2504100" cy="14370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8"/>
          <p:cNvSpPr/>
          <p:nvPr>
            <p:ph idx="5" type="pic"/>
          </p:nvPr>
        </p:nvSpPr>
        <p:spPr>
          <a:xfrm>
            <a:off x="8307160" y="2710545"/>
            <a:ext cx="2504100" cy="14370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28"/>
          <p:cNvSpPr/>
          <p:nvPr>
            <p:ph idx="6" type="pic"/>
          </p:nvPr>
        </p:nvSpPr>
        <p:spPr>
          <a:xfrm>
            <a:off x="5354626" y="4537000"/>
            <a:ext cx="2504100" cy="14370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8"/>
          <p:cNvSpPr/>
          <p:nvPr>
            <p:ph idx="7" type="pic"/>
          </p:nvPr>
        </p:nvSpPr>
        <p:spPr>
          <a:xfrm>
            <a:off x="8307160" y="4537000"/>
            <a:ext cx="2504100" cy="1437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Blank">
  <p:cSld name="7_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/>
          <p:nvPr>
            <p:ph idx="2" type="pic"/>
          </p:nvPr>
        </p:nvSpPr>
        <p:spPr>
          <a:xfrm>
            <a:off x="7690636" y="1284981"/>
            <a:ext cx="6456900" cy="4036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lank">
  <p:cSld name="4_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/>
          <p:nvPr>
            <p:ph idx="2" type="pic"/>
          </p:nvPr>
        </p:nvSpPr>
        <p:spPr>
          <a:xfrm>
            <a:off x="-968887" y="-368298"/>
            <a:ext cx="6052500" cy="544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Char char="●"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7" name="Google Shape;177;p3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image" Target="../media/image2.jp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9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086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lt Disney Logo Art iPad Air Wallpapers Free Download" id="81" name="Google Shape;8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29907" y="5722070"/>
            <a:ext cx="1135930" cy="1135930"/>
          </a:xfrm>
          <a:prstGeom prst="rect">
            <a:avLst/>
          </a:prstGeom>
          <a:solidFill>
            <a:srgbClr val="010860"/>
          </a:solidFill>
          <a:ln>
            <a:noFill/>
          </a:ln>
        </p:spPr>
      </p:pic>
      <p:grpSp>
        <p:nvGrpSpPr>
          <p:cNvPr id="82" name="Google Shape;82;p13"/>
          <p:cNvGrpSpPr/>
          <p:nvPr/>
        </p:nvGrpSpPr>
        <p:grpSpPr>
          <a:xfrm flipH="1">
            <a:off x="7277100" y="-1943099"/>
            <a:ext cx="6193755" cy="6901320"/>
            <a:chOff x="-952500" y="-1943099"/>
            <a:chExt cx="6193755" cy="6901320"/>
          </a:xfrm>
        </p:grpSpPr>
        <p:grpSp>
          <p:nvGrpSpPr>
            <p:cNvPr id="83" name="Google Shape;83;p13"/>
            <p:cNvGrpSpPr/>
            <p:nvPr/>
          </p:nvGrpSpPr>
          <p:grpSpPr>
            <a:xfrm>
              <a:off x="-952500" y="-1943099"/>
              <a:ext cx="6193755" cy="6901320"/>
              <a:chOff x="-952500" y="-1943099"/>
              <a:chExt cx="6193755" cy="6901320"/>
            </a:xfrm>
          </p:grpSpPr>
          <p:sp>
            <p:nvSpPr>
              <p:cNvPr id="84" name="Google Shape;84;p13"/>
              <p:cNvSpPr/>
              <p:nvPr/>
            </p:nvSpPr>
            <p:spPr>
              <a:xfrm>
                <a:off x="-952500" y="-1943099"/>
                <a:ext cx="5009393" cy="5501768"/>
              </a:xfrm>
              <a:prstGeom prst="ellipse">
                <a:avLst/>
              </a:prstGeom>
              <a:solidFill>
                <a:srgbClr val="03358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601618" y="2870201"/>
                <a:ext cx="1901155" cy="2088020"/>
              </a:xfrm>
              <a:prstGeom prst="ellipse">
                <a:avLst/>
              </a:prstGeom>
              <a:solidFill>
                <a:srgbClr val="03358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3340100" y="342755"/>
                <a:ext cx="1901155" cy="2088020"/>
              </a:xfrm>
              <a:prstGeom prst="ellipse">
                <a:avLst/>
              </a:prstGeom>
              <a:solidFill>
                <a:srgbClr val="03358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" name="Google Shape;87;p13"/>
            <p:cNvGrpSpPr/>
            <p:nvPr/>
          </p:nvGrpSpPr>
          <p:grpSpPr>
            <a:xfrm>
              <a:off x="-596900" y="-1028700"/>
              <a:ext cx="5537200" cy="5499101"/>
              <a:chOff x="-596900" y="-1028700"/>
              <a:chExt cx="5537200" cy="5499101"/>
            </a:xfrm>
          </p:grpSpPr>
          <p:sp>
            <p:nvSpPr>
              <p:cNvPr id="88" name="Google Shape;88;p13"/>
              <p:cNvSpPr/>
              <p:nvPr/>
            </p:nvSpPr>
            <p:spPr>
              <a:xfrm>
                <a:off x="-596900" y="-1028700"/>
                <a:ext cx="4216400" cy="4216400"/>
              </a:xfrm>
              <a:prstGeom prst="ellipse">
                <a:avLst/>
              </a:prstGeom>
              <a:solidFill>
                <a:srgbClr val="0004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736600" y="2870201"/>
                <a:ext cx="1600200" cy="1600200"/>
              </a:xfrm>
              <a:prstGeom prst="ellipse">
                <a:avLst/>
              </a:prstGeom>
              <a:solidFill>
                <a:srgbClr val="0004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3340100" y="482601"/>
                <a:ext cx="1600200" cy="1600200"/>
              </a:xfrm>
              <a:prstGeom prst="ellipse">
                <a:avLst/>
              </a:prstGeom>
              <a:solidFill>
                <a:srgbClr val="0004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91" name="Google Shape;9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35375" y="6001375"/>
            <a:ext cx="688800" cy="688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0860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/>
          <p:nvPr/>
        </p:nvSpPr>
        <p:spPr>
          <a:xfrm>
            <a:off x="-952500" y="-1943099"/>
            <a:ext cx="5009400" cy="5501700"/>
          </a:xfrm>
          <a:prstGeom prst="ellipse">
            <a:avLst/>
          </a:prstGeom>
          <a:solidFill>
            <a:srgbClr val="0335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601618" y="2870201"/>
            <a:ext cx="1901100" cy="2088000"/>
          </a:xfrm>
          <a:prstGeom prst="ellipse">
            <a:avLst/>
          </a:prstGeom>
          <a:solidFill>
            <a:srgbClr val="0335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3340100" y="342755"/>
            <a:ext cx="1901100" cy="2088000"/>
          </a:xfrm>
          <a:prstGeom prst="ellipse">
            <a:avLst/>
          </a:prstGeom>
          <a:solidFill>
            <a:srgbClr val="0335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alt Disney Logo Art iPad Air Wallpapers Free Download" id="140" name="Google Shape;140;p2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937607" y="5722070"/>
            <a:ext cx="1135928" cy="1135928"/>
          </a:xfrm>
          <a:prstGeom prst="rect">
            <a:avLst/>
          </a:prstGeom>
          <a:solidFill>
            <a:srgbClr val="010860"/>
          </a:solidFill>
          <a:ln>
            <a:noFill/>
          </a:ln>
        </p:spPr>
      </p:pic>
      <p:grpSp>
        <p:nvGrpSpPr>
          <p:cNvPr id="141" name="Google Shape;141;p22"/>
          <p:cNvGrpSpPr/>
          <p:nvPr/>
        </p:nvGrpSpPr>
        <p:grpSpPr>
          <a:xfrm>
            <a:off x="-596900" y="-1028700"/>
            <a:ext cx="5537200" cy="5499101"/>
            <a:chOff x="-596900" y="-1028700"/>
            <a:chExt cx="5537200" cy="5499101"/>
          </a:xfrm>
        </p:grpSpPr>
        <p:sp>
          <p:nvSpPr>
            <p:cNvPr id="142" name="Google Shape;142;p22"/>
            <p:cNvSpPr/>
            <p:nvPr/>
          </p:nvSpPr>
          <p:spPr>
            <a:xfrm>
              <a:off x="-596900" y="-1028700"/>
              <a:ext cx="4216500" cy="4216500"/>
            </a:xfrm>
            <a:prstGeom prst="ellipse">
              <a:avLst/>
            </a:prstGeom>
            <a:solidFill>
              <a:srgbClr val="0004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736600" y="2870201"/>
              <a:ext cx="1600200" cy="1600200"/>
            </a:xfrm>
            <a:prstGeom prst="ellipse">
              <a:avLst/>
            </a:prstGeom>
            <a:solidFill>
              <a:srgbClr val="0004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3340100" y="482601"/>
              <a:ext cx="1600200" cy="1600200"/>
            </a:xfrm>
            <a:prstGeom prst="ellipse">
              <a:avLst/>
            </a:prstGeom>
            <a:solidFill>
              <a:srgbClr val="0004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hyperlink" Target="http://www.youtube.com/watch?v=k9bUTfFF3_4" TargetMode="External"/><Relationship Id="rId5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9.jpg"/><Relationship Id="rId7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9" Type="http://schemas.openxmlformats.org/officeDocument/2006/relationships/image" Target="../media/image13.png"/><Relationship Id="rId5" Type="http://schemas.openxmlformats.org/officeDocument/2006/relationships/image" Target="../media/image23.jpg"/><Relationship Id="rId6" Type="http://schemas.openxmlformats.org/officeDocument/2006/relationships/image" Target="../media/image1.png"/><Relationship Id="rId7" Type="http://schemas.openxmlformats.org/officeDocument/2006/relationships/image" Target="../media/image18.png"/><Relationship Id="rId8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#Disney #WaltDisney" id="184" name="Google Shape;184;p32" title="Disney Intro Full HD 1080p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/>
        </p:nvSpPr>
        <p:spPr>
          <a:xfrm>
            <a:off x="549275" y="1142475"/>
            <a:ext cx="4416900" cy="477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PRAYING MANTISES </a:t>
            </a:r>
            <a:endParaRPr/>
          </a:p>
        </p:txBody>
      </p:sp>
      <p:sp>
        <p:nvSpPr>
          <p:cNvPr id="190" name="Google Shape;190;p33"/>
          <p:cNvSpPr/>
          <p:nvPr/>
        </p:nvSpPr>
        <p:spPr>
          <a:xfrm>
            <a:off x="777875" y="1032200"/>
            <a:ext cx="4416900" cy="6888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3"/>
          <p:cNvSpPr txBox="1"/>
          <p:nvPr/>
        </p:nvSpPr>
        <p:spPr>
          <a:xfrm>
            <a:off x="617550" y="4180254"/>
            <a:ext cx="15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2805094" y="4142955"/>
            <a:ext cx="15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3"/>
          <p:cNvSpPr txBox="1"/>
          <p:nvPr/>
        </p:nvSpPr>
        <p:spPr>
          <a:xfrm>
            <a:off x="766518" y="3993644"/>
            <a:ext cx="15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Anjali Gaurav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94" name="Google Shape;194;p33"/>
          <p:cNvSpPr txBox="1"/>
          <p:nvPr/>
        </p:nvSpPr>
        <p:spPr>
          <a:xfrm>
            <a:off x="2692636" y="3954334"/>
            <a:ext cx="212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Keerthana Vankayalapati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95" name="Google Shape;195;p33"/>
          <p:cNvSpPr txBox="1"/>
          <p:nvPr/>
        </p:nvSpPr>
        <p:spPr>
          <a:xfrm>
            <a:off x="4693940" y="3998141"/>
            <a:ext cx="21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Madhumita Sekar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96" name="Google Shape;196;p33"/>
          <p:cNvSpPr/>
          <p:nvPr/>
        </p:nvSpPr>
        <p:spPr>
          <a:xfrm>
            <a:off x="878666" y="2288640"/>
            <a:ext cx="1594200" cy="1594200"/>
          </a:xfrm>
          <a:prstGeom prst="ellipse">
            <a:avLst/>
          </a:prstGeom>
          <a:noFill/>
          <a:ln cap="flat" cmpd="sng" w="12700">
            <a:solidFill>
              <a:srgbClr val="B460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33"/>
          <p:cNvPicPr preferRelativeResize="0"/>
          <p:nvPr/>
        </p:nvPicPr>
        <p:blipFill rotWithShape="1">
          <a:blip r:embed="rId3">
            <a:alphaModFix/>
          </a:blip>
          <a:srcRect b="45368" l="29148" r="28254" t="12023"/>
          <a:stretch/>
        </p:blipFill>
        <p:spPr>
          <a:xfrm>
            <a:off x="2958886" y="2288070"/>
            <a:ext cx="1594200" cy="15942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 rotWithShape="1">
          <a:blip r:embed="rId4">
            <a:alphaModFix/>
          </a:blip>
          <a:srcRect b="23283" l="0" r="0" t="0"/>
          <a:stretch/>
        </p:blipFill>
        <p:spPr>
          <a:xfrm>
            <a:off x="822621" y="2277551"/>
            <a:ext cx="1706044" cy="1716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 rotWithShape="1">
          <a:blip r:embed="rId5">
            <a:alphaModFix/>
          </a:blip>
          <a:srcRect b="41186" l="14542" r="15000" t="0"/>
          <a:stretch/>
        </p:blipFill>
        <p:spPr>
          <a:xfrm>
            <a:off x="4895575" y="2288650"/>
            <a:ext cx="1706050" cy="17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>
            <p:ph idx="3" type="pic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22786" y="2308917"/>
            <a:ext cx="1594200" cy="159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1" name="Google Shape;201;p33"/>
          <p:cNvSpPr txBox="1"/>
          <p:nvPr/>
        </p:nvSpPr>
        <p:spPr>
          <a:xfrm>
            <a:off x="6715728" y="4045169"/>
            <a:ext cx="21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Mounica Chilla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02" name="Google Shape;202;p33"/>
          <p:cNvSpPr txBox="1"/>
          <p:nvPr/>
        </p:nvSpPr>
        <p:spPr>
          <a:xfrm>
            <a:off x="8956536" y="3933469"/>
            <a:ext cx="212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Shreshta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Mahankali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7">
            <a:alphaModFix/>
          </a:blip>
          <a:srcRect b="62672" l="25157" r="23731" t="4471"/>
          <a:stretch/>
        </p:blipFill>
        <p:spPr>
          <a:xfrm>
            <a:off x="6981977" y="2412631"/>
            <a:ext cx="1594200" cy="1637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/>
        </p:nvSpPr>
        <p:spPr>
          <a:xfrm>
            <a:off x="1959400" y="342075"/>
            <a:ext cx="2786700" cy="477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OVERVIEW</a:t>
            </a:r>
            <a:endParaRPr b="1" sz="2300"/>
          </a:p>
        </p:txBody>
      </p:sp>
      <p:sp>
        <p:nvSpPr>
          <p:cNvPr id="209" name="Google Shape;209;p34"/>
          <p:cNvSpPr/>
          <p:nvPr/>
        </p:nvSpPr>
        <p:spPr>
          <a:xfrm>
            <a:off x="1764945" y="206475"/>
            <a:ext cx="3310800" cy="6888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2752649" y="4704354"/>
            <a:ext cx="1951500" cy="5280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4"/>
          <p:cNvSpPr txBox="1"/>
          <p:nvPr/>
        </p:nvSpPr>
        <p:spPr>
          <a:xfrm>
            <a:off x="2853650" y="4732900"/>
            <a:ext cx="1743000" cy="4926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55 Billion U.S. dollars in 2022</a:t>
            </a:r>
            <a:endParaRPr sz="13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12" name="Google Shape;212;p34"/>
          <p:cNvSpPr/>
          <p:nvPr/>
        </p:nvSpPr>
        <p:spPr>
          <a:xfrm>
            <a:off x="1422350" y="4485900"/>
            <a:ext cx="1133400" cy="1111200"/>
          </a:xfrm>
          <a:prstGeom prst="ellipse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10765" l="10919" r="10919" t="10772"/>
          <a:stretch/>
        </p:blipFill>
        <p:spPr>
          <a:xfrm>
            <a:off x="1558375" y="4648500"/>
            <a:ext cx="840000" cy="78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4" name="Google Shape;214;p34"/>
          <p:cNvSpPr/>
          <p:nvPr/>
        </p:nvSpPr>
        <p:spPr>
          <a:xfrm>
            <a:off x="3542250" y="5913800"/>
            <a:ext cx="1743000" cy="5280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348C4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3542250" y="5924450"/>
            <a:ext cx="1743000" cy="4926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Diversity</a:t>
            </a:r>
            <a:r>
              <a:rPr lang="en-IN" sz="13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 &amp; Innovation</a:t>
            </a:r>
            <a:endParaRPr sz="13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16" name="Google Shape;216;p34"/>
          <p:cNvSpPr/>
          <p:nvPr/>
        </p:nvSpPr>
        <p:spPr>
          <a:xfrm>
            <a:off x="2179225" y="5645800"/>
            <a:ext cx="1133400" cy="1111200"/>
          </a:xfrm>
          <a:prstGeom prst="ellipse">
            <a:avLst/>
          </a:prstGeom>
          <a:noFill/>
          <a:ln cap="flat" cmpd="sng" w="12700">
            <a:solidFill>
              <a:srgbClr val="348C4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4">
            <a:alphaModFix/>
          </a:blip>
          <a:srcRect b="9487" l="7207" r="7198" t="9487"/>
          <a:stretch/>
        </p:blipFill>
        <p:spPr>
          <a:xfrm>
            <a:off x="2311575" y="5814549"/>
            <a:ext cx="840000" cy="78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8" name="Google Shape;218;p34"/>
          <p:cNvSpPr/>
          <p:nvPr/>
        </p:nvSpPr>
        <p:spPr>
          <a:xfrm>
            <a:off x="1513513" y="2312446"/>
            <a:ext cx="1951500" cy="5280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F6CA4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1513525" y="2344425"/>
            <a:ext cx="1951500" cy="4617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1923</a:t>
            </a:r>
            <a:endParaRPr sz="12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 Walt &amp; Roy O. Disney</a:t>
            </a:r>
            <a:endParaRPr sz="1300">
              <a:solidFill>
                <a:srgbClr val="FFFFFF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20" name="Google Shape;220;p34"/>
          <p:cNvSpPr/>
          <p:nvPr/>
        </p:nvSpPr>
        <p:spPr>
          <a:xfrm>
            <a:off x="6379975" y="-174775"/>
            <a:ext cx="5964300" cy="5989200"/>
          </a:xfrm>
          <a:prstGeom prst="ellipse">
            <a:avLst/>
          </a:prstGeom>
          <a:noFill/>
          <a:ln cap="flat" cmpd="sng" w="76200">
            <a:solidFill>
              <a:srgbClr val="0662A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 rotWithShape="1">
          <a:blip r:embed="rId5">
            <a:alphaModFix/>
          </a:blip>
          <a:srcRect b="0" l="2144" r="1236" t="0"/>
          <a:stretch/>
        </p:blipFill>
        <p:spPr>
          <a:xfrm>
            <a:off x="6532798" y="-72500"/>
            <a:ext cx="5734200" cy="57945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275" y="2186300"/>
            <a:ext cx="641850" cy="7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/>
          <p:nvPr/>
        </p:nvSpPr>
        <p:spPr>
          <a:xfrm>
            <a:off x="136925" y="2048300"/>
            <a:ext cx="1133400" cy="1111200"/>
          </a:xfrm>
          <a:prstGeom prst="ellipse">
            <a:avLst/>
          </a:prstGeom>
          <a:noFill/>
          <a:ln cap="flat" cmpd="sng" w="12700">
            <a:solidFill>
              <a:srgbClr val="F6CA4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4"/>
          <p:cNvSpPr/>
          <p:nvPr/>
        </p:nvSpPr>
        <p:spPr>
          <a:xfrm>
            <a:off x="729750" y="3334025"/>
            <a:ext cx="1133400" cy="1111200"/>
          </a:xfrm>
          <a:prstGeom prst="ellipse">
            <a:avLst/>
          </a:prstGeom>
          <a:noFill/>
          <a:ln cap="flat" cmpd="sng" w="12700">
            <a:solidFill>
              <a:srgbClr val="B460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34"/>
          <p:cNvPicPr preferRelativeResize="0"/>
          <p:nvPr/>
        </p:nvPicPr>
        <p:blipFill rotWithShape="1">
          <a:blip r:embed="rId7">
            <a:alphaModFix/>
          </a:blip>
          <a:srcRect b="12144" l="12512" r="12519" t="12144"/>
          <a:stretch/>
        </p:blipFill>
        <p:spPr>
          <a:xfrm>
            <a:off x="905850" y="3465936"/>
            <a:ext cx="781200" cy="78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6" name="Google Shape;226;p34"/>
          <p:cNvSpPr/>
          <p:nvPr/>
        </p:nvSpPr>
        <p:spPr>
          <a:xfrm>
            <a:off x="2073275" y="3514100"/>
            <a:ext cx="1951500" cy="5280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460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2174300" y="3542625"/>
            <a:ext cx="1698000" cy="4926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2018 Strategic Reorganization</a:t>
            </a:r>
            <a:endParaRPr sz="9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1255345" y="1151550"/>
            <a:ext cx="434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Leader in the Entertainment  Industry </a:t>
            </a:r>
            <a:endParaRPr sz="16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 sz="16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Pioneer of Animated Films</a:t>
            </a:r>
            <a:endParaRPr sz="21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 rotWithShape="1">
          <a:blip r:embed="rId8">
            <a:alphaModFix/>
          </a:blip>
          <a:srcRect b="34264" l="22227" r="23268" t="36487"/>
          <a:stretch/>
        </p:blipFill>
        <p:spPr>
          <a:xfrm>
            <a:off x="5887601" y="5645800"/>
            <a:ext cx="1743002" cy="49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 rotWithShape="1">
          <a:blip r:embed="rId9">
            <a:alphaModFix/>
          </a:blip>
          <a:srcRect b="13051" l="0" r="0" t="0"/>
          <a:stretch/>
        </p:blipFill>
        <p:spPr>
          <a:xfrm>
            <a:off x="5875772" y="6233271"/>
            <a:ext cx="5234578" cy="426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/>
        </p:nvSpPr>
        <p:spPr>
          <a:xfrm>
            <a:off x="9582275" y="523725"/>
            <a:ext cx="323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                INNOVATIONS</a:t>
            </a:r>
            <a:endParaRPr b="1" sz="24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8992500" y="898975"/>
            <a:ext cx="3655200" cy="6216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5"/>
          <p:cNvSpPr txBox="1"/>
          <p:nvPr/>
        </p:nvSpPr>
        <p:spPr>
          <a:xfrm>
            <a:off x="0" y="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67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highlight>
                <a:srgbClr val="F8F8F8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9925"/>
            <a:ext cx="3127275" cy="19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7713" y="4708475"/>
            <a:ext cx="3120350" cy="18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 txBox="1"/>
          <p:nvPr/>
        </p:nvSpPr>
        <p:spPr>
          <a:xfrm>
            <a:off x="3509525" y="591850"/>
            <a:ext cx="378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MagicBands – wearable technology 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R</a:t>
            </a: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adio-frequency identification (RFID) technology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8050" y="2434975"/>
            <a:ext cx="3120325" cy="18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 txBox="1"/>
          <p:nvPr/>
        </p:nvSpPr>
        <p:spPr>
          <a:xfrm>
            <a:off x="399100" y="2899275"/>
            <a:ext cx="365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B</a:t>
            </a: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rand new chandelier 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Hybrid water coaster   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Use of Wave Phones 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1235075" y="5036037"/>
            <a:ext cx="344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3617800" y="4948450"/>
            <a:ext cx="344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OTT streaming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Movies and shows from Disney, Pixar, Marvel, Lucasfilm and National Geographic.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/>
        </p:nvSpPr>
        <p:spPr>
          <a:xfrm>
            <a:off x="1580075" y="564875"/>
            <a:ext cx="2743200" cy="477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500" u="sng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DISNEY PLUS</a:t>
            </a:r>
            <a:endParaRPr u="sng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50" y="6087150"/>
            <a:ext cx="6465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/>
        </p:nvSpPr>
        <p:spPr>
          <a:xfrm>
            <a:off x="1424675" y="1796025"/>
            <a:ext cx="1080000" cy="3231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rgbClr val="FFFFFF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WHAT</a:t>
            </a:r>
            <a:endParaRPr sz="1500">
              <a:solidFill>
                <a:srgbClr val="FFFFFF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52" name="Google Shape;252;p36"/>
          <p:cNvSpPr/>
          <p:nvPr/>
        </p:nvSpPr>
        <p:spPr>
          <a:xfrm>
            <a:off x="1296275" y="1719075"/>
            <a:ext cx="1336800" cy="4770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F6CA4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2633025" y="1588113"/>
            <a:ext cx="397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erif"/>
              <a:buChar char="-"/>
            </a:pPr>
            <a:r>
              <a:rPr lang="en-IN" sz="1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Over the top (OTT) streaming service</a:t>
            </a:r>
            <a:endParaRPr sz="12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erif"/>
              <a:buChar char="-"/>
            </a:pPr>
            <a:r>
              <a:rPr lang="en-IN" sz="1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By Media &amp; Entertainment Division</a:t>
            </a:r>
            <a:endParaRPr sz="12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erif"/>
              <a:buChar char="-"/>
            </a:pPr>
            <a:r>
              <a:rPr lang="en-IN" sz="1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Launched in Nov 2019</a:t>
            </a:r>
            <a:endParaRPr sz="12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54" name="Google Shape;254;p36"/>
          <p:cNvSpPr/>
          <p:nvPr/>
        </p:nvSpPr>
        <p:spPr>
          <a:xfrm>
            <a:off x="1296270" y="458975"/>
            <a:ext cx="3310800" cy="6888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1374125" y="2624675"/>
            <a:ext cx="1181100" cy="3231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rgbClr val="FFFFFF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STATS</a:t>
            </a:r>
            <a:endParaRPr sz="1500">
              <a:solidFill>
                <a:srgbClr val="FFFFFF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56" name="Google Shape;256;p36"/>
          <p:cNvSpPr/>
          <p:nvPr/>
        </p:nvSpPr>
        <p:spPr>
          <a:xfrm>
            <a:off x="1296263" y="2547725"/>
            <a:ext cx="1336800" cy="4770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6"/>
          <p:cNvSpPr txBox="1"/>
          <p:nvPr/>
        </p:nvSpPr>
        <p:spPr>
          <a:xfrm>
            <a:off x="2634625" y="2444875"/>
            <a:ext cx="48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erif"/>
              <a:buChar char="-"/>
            </a:pPr>
            <a:r>
              <a:rPr lang="en-IN" sz="1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G</a:t>
            </a:r>
            <a:r>
              <a:rPr lang="en-IN" sz="1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enerated $5.2B revenue in 2021, an 85% increase YOY</a:t>
            </a:r>
            <a:endParaRPr sz="12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erif"/>
              <a:buChar char="-"/>
            </a:pPr>
            <a:r>
              <a:rPr lang="en-IN" sz="1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Reached over 100M subs in March 2021</a:t>
            </a:r>
            <a:endParaRPr sz="12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erif"/>
              <a:buChar char="-"/>
            </a:pPr>
            <a:r>
              <a:rPr lang="en-IN" sz="1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App downloaded over 200M times since launch</a:t>
            </a:r>
            <a:endParaRPr sz="12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58" name="Google Shape;258;p36"/>
          <p:cNvSpPr txBox="1"/>
          <p:nvPr/>
        </p:nvSpPr>
        <p:spPr>
          <a:xfrm>
            <a:off x="1235074" y="3563138"/>
            <a:ext cx="1459200" cy="3231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>
                <a:solidFill>
                  <a:srgbClr val="FFFFFF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WHY</a:t>
            </a:r>
            <a:endParaRPr sz="1500">
              <a:solidFill>
                <a:srgbClr val="FFFFFF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59" name="Google Shape;259;p36"/>
          <p:cNvSpPr/>
          <p:nvPr/>
        </p:nvSpPr>
        <p:spPr>
          <a:xfrm>
            <a:off x="1296275" y="3486200"/>
            <a:ext cx="1336800" cy="4770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460C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6"/>
          <p:cNvSpPr txBox="1"/>
          <p:nvPr/>
        </p:nvSpPr>
        <p:spPr>
          <a:xfrm>
            <a:off x="2634625" y="3376363"/>
            <a:ext cx="48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erif"/>
              <a:buChar char="-"/>
            </a:pPr>
            <a:r>
              <a:rPr lang="en-IN" sz="1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Ending of the streaming deal with Netflix</a:t>
            </a:r>
            <a:endParaRPr sz="12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erif"/>
              <a:buChar char="-"/>
            </a:pPr>
            <a:r>
              <a:rPr lang="en-IN" sz="1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Leverage data gathered from other divisions</a:t>
            </a:r>
            <a:endParaRPr sz="12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erif"/>
              <a:buChar char="-"/>
            </a:pPr>
            <a:r>
              <a:rPr lang="en-IN" sz="1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Decline of cable channel business</a:t>
            </a:r>
            <a:endParaRPr sz="12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1329275" y="4477950"/>
            <a:ext cx="1270800" cy="2769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FFFFFF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FEATURES</a:t>
            </a:r>
            <a:endParaRPr sz="1200">
              <a:solidFill>
                <a:srgbClr val="FFFFFF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62" name="Google Shape;262;p36"/>
          <p:cNvSpPr txBox="1"/>
          <p:nvPr/>
        </p:nvSpPr>
        <p:spPr>
          <a:xfrm>
            <a:off x="2634625" y="4301188"/>
            <a:ext cx="48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erif"/>
              <a:buChar char="-"/>
            </a:pPr>
            <a:r>
              <a:rPr lang="en-IN" sz="1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Cheaper than the competitors</a:t>
            </a:r>
            <a:endParaRPr sz="12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erif"/>
              <a:buChar char="-"/>
            </a:pPr>
            <a:r>
              <a:rPr lang="en-IN" sz="1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Franchised Content Library</a:t>
            </a:r>
            <a:endParaRPr sz="12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erif"/>
              <a:buChar char="-"/>
            </a:pPr>
            <a:r>
              <a:rPr lang="en-IN" sz="1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Multi Device Supported (upto 10)</a:t>
            </a:r>
            <a:endParaRPr sz="12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63" name="Google Shape;263;p36"/>
          <p:cNvSpPr/>
          <p:nvPr/>
        </p:nvSpPr>
        <p:spPr>
          <a:xfrm>
            <a:off x="1296275" y="4424675"/>
            <a:ext cx="1336800" cy="4770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1235074" y="5412788"/>
            <a:ext cx="1459200" cy="2769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FFFFFF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PROBLEMS</a:t>
            </a:r>
            <a:endParaRPr sz="1200">
              <a:solidFill>
                <a:srgbClr val="FFFFFF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1296275" y="5335850"/>
            <a:ext cx="1336800" cy="4770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2634625" y="5226013"/>
            <a:ext cx="488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erif"/>
              <a:buChar char="-"/>
            </a:pPr>
            <a:r>
              <a:rPr lang="en-IN" sz="1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Tech Problems &amp; Architecture Limitations</a:t>
            </a:r>
            <a:endParaRPr sz="12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erif"/>
              <a:buChar char="-"/>
            </a:pPr>
            <a:r>
              <a:rPr lang="en-IN" sz="1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Poor Customer Service</a:t>
            </a:r>
            <a:endParaRPr sz="12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erif"/>
              <a:buChar char="-"/>
            </a:pPr>
            <a:r>
              <a:rPr lang="en-IN" sz="12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Slow at Producing New Content</a:t>
            </a:r>
            <a:endParaRPr sz="12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67" name="Google Shape;267;p36"/>
          <p:cNvSpPr/>
          <p:nvPr/>
        </p:nvSpPr>
        <p:spPr>
          <a:xfrm>
            <a:off x="7521075" y="-311600"/>
            <a:ext cx="5028300" cy="5213400"/>
          </a:xfrm>
          <a:prstGeom prst="ellipse">
            <a:avLst/>
          </a:prstGeom>
          <a:noFill/>
          <a:ln cap="flat" cmpd="sng" w="12700">
            <a:solidFill>
              <a:srgbClr val="0662A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oup of people posing for a photo&#10;&#10;Description automatically generated with medium confidence" id="268" name="Google Shape;26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0425" y="-126200"/>
            <a:ext cx="4832751" cy="483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/>
        </p:nvSpPr>
        <p:spPr>
          <a:xfrm>
            <a:off x="113825" y="4517788"/>
            <a:ext cx="2931000" cy="4926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500" u="sng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FRAMEWORKS </a:t>
            </a:r>
            <a:r>
              <a:rPr b="1" lang="en-IN" sz="26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endParaRPr b="1" sz="26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4335875" y="5380675"/>
            <a:ext cx="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Roboto Serif"/>
                <a:ea typeface="Roboto Serif"/>
                <a:cs typeface="Roboto Serif"/>
                <a:sym typeface="Roboto Serif"/>
              </a:rPr>
              <a:t>N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3760500" y="3771250"/>
            <a:ext cx="310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F6CA42"/>
                </a:solidFill>
                <a:latin typeface="Roboto Serif"/>
                <a:ea typeface="Roboto Serif"/>
                <a:cs typeface="Roboto Serif"/>
                <a:sym typeface="Roboto Serif"/>
              </a:rPr>
              <a:t>Sustaining Innovation</a:t>
            </a:r>
            <a:endParaRPr b="1" sz="1500">
              <a:solidFill>
                <a:srgbClr val="F6CA4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76" name="Google Shape;276;p37"/>
          <p:cNvSpPr txBox="1"/>
          <p:nvPr/>
        </p:nvSpPr>
        <p:spPr>
          <a:xfrm>
            <a:off x="3760500" y="5181850"/>
            <a:ext cx="318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348C42"/>
                </a:solidFill>
                <a:latin typeface="Roboto Serif"/>
                <a:ea typeface="Roboto Serif"/>
                <a:cs typeface="Roboto Serif"/>
                <a:sym typeface="Roboto Serif"/>
              </a:rPr>
              <a:t>Competence-enhancing</a:t>
            </a:r>
            <a:endParaRPr b="1" sz="1500">
              <a:solidFill>
                <a:srgbClr val="348C42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77" name="Google Shape;277;p37"/>
          <p:cNvSpPr txBox="1"/>
          <p:nvPr/>
        </p:nvSpPr>
        <p:spPr>
          <a:xfrm>
            <a:off x="7818425" y="3789588"/>
            <a:ext cx="363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4A86E8"/>
                </a:solidFill>
                <a:latin typeface="Roboto Serif"/>
                <a:ea typeface="Roboto Serif"/>
                <a:cs typeface="Roboto Serif"/>
                <a:sym typeface="Roboto Serif"/>
              </a:rPr>
              <a:t>Era of Incremental Change</a:t>
            </a:r>
            <a:endParaRPr b="1" sz="1500">
              <a:solidFill>
                <a:srgbClr val="4A86E8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6523625" y="8277475"/>
            <a:ext cx="3639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mic Sans MS"/>
              <a:buChar char="●"/>
            </a:pPr>
            <a:r>
              <a:rPr lang="en-IN" sz="1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Sutton’ s philosophy</a:t>
            </a:r>
            <a:endParaRPr sz="15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mic Sans MS"/>
              <a:buChar char="●"/>
            </a:pPr>
            <a:r>
              <a:rPr lang="en-IN" sz="1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Creative lab - Management sparks creativity</a:t>
            </a:r>
            <a:endParaRPr sz="15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Sans MS"/>
              <a:buChar char="●"/>
            </a:pPr>
            <a:r>
              <a:rPr lang="en-IN" sz="17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Dreamer - Realist - Critic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79" name="Google Shape;2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0" y="-14125"/>
            <a:ext cx="12192000" cy="35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7"/>
          <p:cNvSpPr txBox="1"/>
          <p:nvPr/>
        </p:nvSpPr>
        <p:spPr>
          <a:xfrm>
            <a:off x="1307533" y="2030178"/>
            <a:ext cx="543600" cy="3078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7"/>
          <p:cNvSpPr txBox="1"/>
          <p:nvPr/>
        </p:nvSpPr>
        <p:spPr>
          <a:xfrm>
            <a:off x="7022533" y="3793456"/>
            <a:ext cx="543600" cy="477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>
                <a:solidFill>
                  <a:schemeClr val="lt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02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82" name="Google Shape;282;p37"/>
          <p:cNvSpPr/>
          <p:nvPr/>
        </p:nvSpPr>
        <p:spPr>
          <a:xfrm>
            <a:off x="6950075" y="3686032"/>
            <a:ext cx="688800" cy="6888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0662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83" name="Google Shape;283;p37"/>
          <p:cNvSpPr txBox="1"/>
          <p:nvPr/>
        </p:nvSpPr>
        <p:spPr>
          <a:xfrm>
            <a:off x="3040958" y="5194084"/>
            <a:ext cx="543600" cy="477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>
                <a:solidFill>
                  <a:schemeClr val="lt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03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84" name="Google Shape;284;p37"/>
          <p:cNvSpPr/>
          <p:nvPr/>
        </p:nvSpPr>
        <p:spPr>
          <a:xfrm>
            <a:off x="2968338" y="5080535"/>
            <a:ext cx="688800" cy="6888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348C4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85" name="Google Shape;285;p37"/>
          <p:cNvSpPr txBox="1"/>
          <p:nvPr/>
        </p:nvSpPr>
        <p:spPr>
          <a:xfrm>
            <a:off x="7022533" y="5186413"/>
            <a:ext cx="543600" cy="477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>
                <a:solidFill>
                  <a:schemeClr val="lt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04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86" name="Google Shape;286;p37"/>
          <p:cNvSpPr/>
          <p:nvPr/>
        </p:nvSpPr>
        <p:spPr>
          <a:xfrm>
            <a:off x="6949925" y="5080514"/>
            <a:ext cx="688800" cy="6888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B460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87" name="Google Shape;287;p37"/>
          <p:cNvSpPr txBox="1"/>
          <p:nvPr/>
        </p:nvSpPr>
        <p:spPr>
          <a:xfrm>
            <a:off x="3044433" y="3745428"/>
            <a:ext cx="543600" cy="477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>
                <a:solidFill>
                  <a:schemeClr val="lt1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01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88" name="Google Shape;288;p37"/>
          <p:cNvSpPr/>
          <p:nvPr/>
        </p:nvSpPr>
        <p:spPr>
          <a:xfrm>
            <a:off x="2971825" y="3676042"/>
            <a:ext cx="688800" cy="6888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F6CA4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3741963" y="4110100"/>
            <a:ext cx="299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No New Market creation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Attractive opportunity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High  Performance </a:t>
            </a:r>
            <a:endParaRPr sz="13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7734825" y="4136275"/>
            <a:ext cx="4180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Streaming Wars - Netflix/Prime 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Market growth 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 Serif"/>
              <a:buChar char="●"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Focus of Performance Improvement</a:t>
            </a:r>
            <a:r>
              <a:rPr lang="en-IN" sz="15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endParaRPr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91" name="Google Shape;291;p37"/>
          <p:cNvSpPr txBox="1"/>
          <p:nvPr/>
        </p:nvSpPr>
        <p:spPr>
          <a:xfrm>
            <a:off x="3647925" y="5588025"/>
            <a:ext cx="293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Entered at Growth stage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Strong Commitment 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High Org Separation</a:t>
            </a:r>
            <a:endParaRPr sz="13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7781125" y="5194075"/>
            <a:ext cx="37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B460CE"/>
                </a:solidFill>
                <a:latin typeface="Roboto Serif"/>
                <a:ea typeface="Roboto Serif"/>
                <a:cs typeface="Roboto Serif"/>
                <a:sym typeface="Roboto Serif"/>
              </a:rPr>
              <a:t>Creativity</a:t>
            </a:r>
            <a:endParaRPr b="1" sz="1500">
              <a:solidFill>
                <a:srgbClr val="B460CE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7762725" y="5588013"/>
            <a:ext cx="378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Dreamer - Realist - Critic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Sutton’s philosophy</a:t>
            </a:r>
            <a:endParaRPr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erif"/>
              <a:buChar char="●"/>
            </a:pPr>
            <a:r>
              <a:rPr lang="en-IN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Ambidextrous organization</a:t>
            </a:r>
            <a:endParaRPr sz="13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294" name="Google Shape;2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50" y="6087150"/>
            <a:ext cx="646500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/>
        </p:nvSpPr>
        <p:spPr>
          <a:xfrm>
            <a:off x="1225550" y="401975"/>
            <a:ext cx="2889300" cy="477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FEEDBACK</a:t>
            </a:r>
            <a:endParaRPr/>
          </a:p>
        </p:txBody>
      </p:sp>
      <p:sp>
        <p:nvSpPr>
          <p:cNvPr id="300" name="Google Shape;300;p38"/>
          <p:cNvSpPr/>
          <p:nvPr/>
        </p:nvSpPr>
        <p:spPr>
          <a:xfrm>
            <a:off x="1047694" y="307975"/>
            <a:ext cx="3310800" cy="6888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" name="Google Shape;301;p38"/>
          <p:cNvGrpSpPr/>
          <p:nvPr/>
        </p:nvGrpSpPr>
        <p:grpSpPr>
          <a:xfrm>
            <a:off x="1224328" y="1525636"/>
            <a:ext cx="4642722" cy="445507"/>
            <a:chOff x="6446289" y="3206393"/>
            <a:chExt cx="3608240" cy="445507"/>
          </a:xfrm>
        </p:grpSpPr>
        <p:sp>
          <p:nvSpPr>
            <p:cNvPr id="302" name="Google Shape;302;p38"/>
            <p:cNvSpPr txBox="1"/>
            <p:nvPr/>
          </p:nvSpPr>
          <p:spPr>
            <a:xfrm>
              <a:off x="7165229" y="3282600"/>
              <a:ext cx="2889300" cy="36930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Roboto Serif"/>
                  <a:ea typeface="Roboto Serif"/>
                  <a:cs typeface="Roboto Serif"/>
                  <a:sym typeface="Roboto Serif"/>
                </a:rPr>
                <a:t>Case linkage to Frameworks</a:t>
              </a:r>
              <a:endParaRPr sz="1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303" name="Google Shape;303;p38"/>
            <p:cNvSpPr txBox="1"/>
            <p:nvPr/>
          </p:nvSpPr>
          <p:spPr>
            <a:xfrm>
              <a:off x="6446289" y="3206393"/>
              <a:ext cx="543600" cy="41550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100">
                  <a:solidFill>
                    <a:schemeClr val="lt1"/>
                  </a:solidFill>
                  <a:latin typeface="Roboto Serif SemiBold"/>
                  <a:ea typeface="Roboto Serif SemiBold"/>
                  <a:cs typeface="Roboto Serif SemiBold"/>
                  <a:sym typeface="Roboto Serif SemiBold"/>
                </a:rPr>
                <a:t>01</a:t>
              </a:r>
              <a:endParaRPr sz="2100"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</p:grpSp>
      <p:sp>
        <p:nvSpPr>
          <p:cNvPr id="304" name="Google Shape;304;p38"/>
          <p:cNvSpPr/>
          <p:nvPr/>
        </p:nvSpPr>
        <p:spPr>
          <a:xfrm>
            <a:off x="1221331" y="1381329"/>
            <a:ext cx="688800" cy="6888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348C4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grpSp>
        <p:nvGrpSpPr>
          <p:cNvPr id="305" name="Google Shape;305;p38"/>
          <p:cNvGrpSpPr/>
          <p:nvPr/>
        </p:nvGrpSpPr>
        <p:grpSpPr>
          <a:xfrm>
            <a:off x="1364369" y="2516193"/>
            <a:ext cx="4233431" cy="422507"/>
            <a:chOff x="8186319" y="3206393"/>
            <a:chExt cx="4233431" cy="422507"/>
          </a:xfrm>
        </p:grpSpPr>
        <p:sp>
          <p:nvSpPr>
            <p:cNvPr id="306" name="Google Shape;306;p38"/>
            <p:cNvSpPr txBox="1"/>
            <p:nvPr/>
          </p:nvSpPr>
          <p:spPr>
            <a:xfrm>
              <a:off x="8943350" y="3259600"/>
              <a:ext cx="3476400" cy="36930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lt1"/>
                  </a:solidFill>
                  <a:latin typeface="Roboto Serif"/>
                  <a:ea typeface="Roboto Serif"/>
                  <a:cs typeface="Roboto Serif"/>
                  <a:sym typeface="Roboto Serif"/>
                </a:rPr>
                <a:t>Future of Streaming Wars</a:t>
              </a:r>
              <a:endParaRPr sz="18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  <p:sp>
          <p:nvSpPr>
            <p:cNvPr id="307" name="Google Shape;307;p38"/>
            <p:cNvSpPr txBox="1"/>
            <p:nvPr/>
          </p:nvSpPr>
          <p:spPr>
            <a:xfrm>
              <a:off x="8186319" y="3206393"/>
              <a:ext cx="543600" cy="415500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100">
                  <a:solidFill>
                    <a:schemeClr val="lt1"/>
                  </a:solidFill>
                  <a:latin typeface="Roboto Serif SemiBold"/>
                  <a:ea typeface="Roboto Serif SemiBold"/>
                  <a:cs typeface="Roboto Serif SemiBold"/>
                  <a:sym typeface="Roboto Serif SemiBold"/>
                </a:rPr>
                <a:t>02</a:t>
              </a:r>
              <a:endParaRPr sz="2100">
                <a:latin typeface="Roboto Serif"/>
                <a:ea typeface="Roboto Serif"/>
                <a:cs typeface="Roboto Serif"/>
                <a:sym typeface="Roboto Serif"/>
              </a:endParaRPr>
            </a:p>
          </p:txBody>
        </p:sp>
      </p:grpSp>
      <p:sp>
        <p:nvSpPr>
          <p:cNvPr id="308" name="Google Shape;308;p38"/>
          <p:cNvSpPr/>
          <p:nvPr/>
        </p:nvSpPr>
        <p:spPr>
          <a:xfrm>
            <a:off x="1297536" y="2378467"/>
            <a:ext cx="688800" cy="688800"/>
          </a:xfrm>
          <a:prstGeom prst="roundRect">
            <a:avLst>
              <a:gd fmla="val 50000" name="adj"/>
            </a:avLst>
          </a:prstGeom>
          <a:noFill/>
          <a:ln cap="flat" cmpd="sng" w="12700">
            <a:solidFill>
              <a:srgbClr val="F6CA4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09" name="Google Shape;309;p38"/>
          <p:cNvSpPr/>
          <p:nvPr/>
        </p:nvSpPr>
        <p:spPr>
          <a:xfrm>
            <a:off x="6626025" y="-757625"/>
            <a:ext cx="6606900" cy="6417900"/>
          </a:xfrm>
          <a:prstGeom prst="ellipse">
            <a:avLst/>
          </a:prstGeom>
          <a:noFill/>
          <a:ln cap="flat" cmpd="sng" w="12700">
            <a:solidFill>
              <a:srgbClr val="0662A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sunset, outdoor, nature, sun&#10;&#10;Description automatically generated" id="310" name="Google Shape;310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508" l="0" r="0" t="26010"/>
          <a:stretch/>
        </p:blipFill>
        <p:spPr>
          <a:xfrm>
            <a:off x="6949165" y="-421904"/>
            <a:ext cx="5960700" cy="579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/>
          <p:nvPr/>
        </p:nvSpPr>
        <p:spPr>
          <a:xfrm>
            <a:off x="1376950" y="3767913"/>
            <a:ext cx="4221000" cy="5541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>
                <a:solidFill>
                  <a:schemeClr val="lt1"/>
                </a:solidFill>
                <a:latin typeface="Roboto Serif ExtraBold"/>
                <a:ea typeface="Roboto Serif ExtraBold"/>
                <a:cs typeface="Roboto Serif ExtraBold"/>
                <a:sym typeface="Roboto Serif ExtraBold"/>
              </a:rPr>
              <a:t>THANK YOU !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